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  <p:sldMasterId id="2147483681" r:id="rId6"/>
    <p:sldMasterId id="2147483717" r:id="rId7"/>
  </p:sldMasterIdLst>
  <p:notesMasterIdLst>
    <p:notesMasterId r:id="rId25"/>
  </p:notesMasterIdLst>
  <p:handoutMasterIdLst>
    <p:handoutMasterId r:id="rId26"/>
  </p:handoutMasterIdLst>
  <p:sldIdLst>
    <p:sldId id="259" r:id="rId8"/>
    <p:sldId id="264" r:id="rId9"/>
    <p:sldId id="265" r:id="rId10"/>
    <p:sldId id="282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6" r:id="rId19"/>
    <p:sldId id="275" r:id="rId20"/>
    <p:sldId id="273" r:id="rId21"/>
    <p:sldId id="278" r:id="rId22"/>
    <p:sldId id="280" r:id="rId23"/>
    <p:sldId id="266" r:id="rId24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Segoe UI" panose="020B0502040204020203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93"/>
    <a:srgbClr val="002F5D"/>
    <a:srgbClr val="00A2FF"/>
    <a:srgbClr val="00B0F0"/>
    <a:srgbClr val="00A5E9"/>
    <a:srgbClr val="034778"/>
    <a:srgbClr val="4CBEFF"/>
    <a:srgbClr val="0064A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0268" autoAdjust="0"/>
  </p:normalViewPr>
  <p:slideViewPr>
    <p:cSldViewPr snapToGrid="0">
      <p:cViewPr varScale="1">
        <p:scale>
          <a:sx n="88" d="100"/>
          <a:sy n="88" d="100"/>
        </p:scale>
        <p:origin x="81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3115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21" Type="http://schemas.openxmlformats.org/officeDocument/2006/relationships/slide" Target="slides/slide14.xml"/><Relationship Id="rId34" Type="http://schemas.openxmlformats.org/officeDocument/2006/relationships/font" Target="fonts/font8.fntdata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font" Target="fonts/font6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font" Target="fonts/font2.fntdata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5.fntdata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32ABD-B730-4C83-BD7D-AA9F676497A6}" type="datetimeFigureOut">
              <a:rPr lang="en-NZ" smtClean="0"/>
              <a:t>31/10/2023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E9BFA-1F3C-491C-8E97-DC291E48D042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072339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E0390-C995-4BBA-ADD7-714E39E9A1B8}" type="datetimeFigureOut">
              <a:rPr lang="en-NZ" smtClean="0"/>
              <a:t>31/10/2023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D7F466-DDF3-4B6D-91F8-2E2558E10FB7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47319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94745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74296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7253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89692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b="0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44699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01858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881084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17822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886023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00630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378875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D7F466-DDF3-4B6D-91F8-2E2558E10FB7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03548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352E14E-EE45-484B-B250-78C5B39F76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6F193A-8F47-4D6C-A51C-D6D2787DE9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363" y="888521"/>
            <a:ext cx="7573962" cy="15872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4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NZ" dirty="0"/>
              <a:t>Main heading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51EFB3-6C5C-4FBE-8AED-C0226AACE1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2579688"/>
            <a:ext cx="7591425" cy="8493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6025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astern Bay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33F93A-A409-431E-8C6D-F2C5778A40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51EFB3-6C5C-4FBE-8AED-C0226AACE13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3900" y="2579688"/>
            <a:ext cx="7591425" cy="8493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  <a:endParaRPr lang="en-NZ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1EB58C6-E1A1-EF7B-5B0A-9EF00E0B92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363" y="888521"/>
            <a:ext cx="7573962" cy="15872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4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NZ" dirty="0"/>
              <a:t>Main heading</a:t>
            </a:r>
          </a:p>
        </p:txBody>
      </p:sp>
    </p:spTree>
    <p:extLst>
      <p:ext uri="{BB962C8B-B14F-4D97-AF65-F5344CB8AC3E}">
        <p14:creationId xmlns:p14="http://schemas.microsoft.com/office/powerpoint/2010/main" val="870095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torua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00FC45-1CF5-4AB8-9139-12BD506A3F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96000C9-B409-4A92-BEE6-5A83A0DF31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1363" y="2579688"/>
            <a:ext cx="7573962" cy="8493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  <a:endParaRPr lang="en-NZ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1D4B3C5-CFCF-2650-5811-427582CA02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363" y="888521"/>
            <a:ext cx="7573962" cy="15872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4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NZ" dirty="0"/>
              <a:t>Main heading</a:t>
            </a:r>
          </a:p>
        </p:txBody>
      </p:sp>
    </p:spTree>
    <p:extLst>
      <p:ext uri="{BB962C8B-B14F-4D97-AF65-F5344CB8AC3E}">
        <p14:creationId xmlns:p14="http://schemas.microsoft.com/office/powerpoint/2010/main" val="388025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stern 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838848-8315-4B7A-89ED-B29A642112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3459D8F-958B-47A7-ABD1-2BF8A06B9EA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1363" y="2579688"/>
            <a:ext cx="7573962" cy="84931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2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Subheading</a:t>
            </a:r>
            <a:endParaRPr lang="en-NZ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F3AA8FD-6515-26BE-F392-B3D2317133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363" y="888521"/>
            <a:ext cx="7573962" cy="158726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40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NZ" dirty="0"/>
              <a:t>Main heading</a:t>
            </a:r>
          </a:p>
        </p:txBody>
      </p:sp>
    </p:spTree>
    <p:extLst>
      <p:ext uri="{BB962C8B-B14F-4D97-AF65-F5344CB8AC3E}">
        <p14:creationId xmlns:p14="http://schemas.microsoft.com/office/powerpoint/2010/main" val="184112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1385040-6A9F-4C05-AD10-FC0A721E9D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25729" y="1412875"/>
            <a:ext cx="11094771" cy="80645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25728" y="2358983"/>
            <a:ext cx="11094771" cy="154878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53E85-396A-BC00-C986-9DA39F96D5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462" y="396917"/>
            <a:ext cx="11095037" cy="876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05606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781F0E-9FAE-4B22-A0F4-E3BF2499A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0EBEECE-1D4C-42A5-B8D2-6613550D59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5729" y="1412875"/>
            <a:ext cx="11094771" cy="80645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8F198526-889A-4820-800C-1655271BFB5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5728" y="2358983"/>
            <a:ext cx="11094771" cy="80645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59A82199-4707-47E6-8211-077095FD84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463" y="396875"/>
            <a:ext cx="11095037" cy="876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682432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46B742-17C7-490F-8CB3-EBD6B45520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C5EC86BC-89EC-4B7D-903D-CFAE02A9AC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5729" y="1412875"/>
            <a:ext cx="11094771" cy="80645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b="1"/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55D216C7-F0D2-4EB5-99CC-34D17C91DBA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5728" y="2358983"/>
            <a:ext cx="11094771" cy="134174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4F1B8C7-C25C-E5DE-D882-4696C9E2DF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463" y="396875"/>
            <a:ext cx="11095037" cy="876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522086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599E47-94D7-45D0-9865-7463AF5F55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D5C375-AD5F-4CE1-865F-5E11EF279A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5729" y="1412875"/>
            <a:ext cx="11094771" cy="806450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defRPr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Subheading goes here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C2253807-C55C-406D-89F8-56C6A4538F7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5728" y="2358983"/>
            <a:ext cx="11094771" cy="107001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97B630B-E102-8070-CB9E-59E6E1FA8F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463" y="396875"/>
            <a:ext cx="11095037" cy="8763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01109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719162-A5BB-4D30-9947-D8342C28A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E5A9E21-DE53-27C7-135E-38037805FE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50514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C1663C-DB9B-4924-8CEF-DB3FFA4BA8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2320024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767FB0-2154-4D1F-9A93-F642BADD41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1175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 b="1">
                <a:solidFill>
                  <a:schemeClr val="accent2"/>
                </a:solidFill>
              </a:defRPr>
            </a:lvl1pPr>
            <a:lvl2pPr>
              <a:lnSpc>
                <a:spcPct val="100000"/>
              </a:lnSpc>
              <a:defRPr sz="180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defRPr sz="16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defRPr sz="1400">
                <a:solidFill>
                  <a:srgbClr val="008193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9327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8BDB48-87D5-43A9-9048-38A6672A63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B2FBCEAF-BEF3-4309-A8D4-BE0EEC7C84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E9CF2BE9-B8C8-A1DD-CE92-6D729C2CB4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587968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29838-BF66-4152-AF8D-247B0261F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35A58F31-8B0B-400E-BBF1-30A9530099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0024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4872E0E-395E-4D50-8CA0-DE6DAD8220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1175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 b="1">
                <a:solidFill>
                  <a:schemeClr val="accent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400">
                <a:solidFill>
                  <a:srgbClr val="008193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29758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5A56D35-5A01-465A-BA99-0901BC9382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374770D-EDF9-45E5-BF0F-A6B4DFBFE9C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FD5D1DA4-BF26-D451-E47A-57E49AF856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2759930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445F601-1F70-4D9A-9F1B-80B8984826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50AF4E5-F677-4510-AD73-8C729891549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0024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AE7964D0-0883-40C8-ACBF-800E4DE3B14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1175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 b="1">
                <a:solidFill>
                  <a:schemeClr val="accent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400">
                <a:solidFill>
                  <a:srgbClr val="008193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283222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061154-B832-490B-869A-8612A940B3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F82DB013-4044-4A82-A6C6-F214306AB7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27D0BBA0-E4D6-F120-BC6E-0402F58082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4194399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6E92992-AF54-48BA-837D-30845D750D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71E95C7-6070-40FA-A2A2-3CD7A5AF34B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0024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7D7556D2-9F3D-45D9-97A7-71FDC070D4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1175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 b="1">
                <a:solidFill>
                  <a:schemeClr val="accent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400">
                <a:solidFill>
                  <a:srgbClr val="008193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865344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719162-A5BB-4D30-9947-D8342C28A1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E321FD6-E86E-405C-829C-C190391ED8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DCB0A508-15FD-C0AE-AE9B-FFB00AC7FE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34122997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C1663C-DB9B-4924-8CEF-DB3FFA4BA8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75CC68A-490B-4712-BE29-8DD5FDE60F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0024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CC6ECAA0-E999-4CA6-A31E-D6EA1FB81AF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1175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 b="1">
                <a:solidFill>
                  <a:schemeClr val="accent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400">
                <a:solidFill>
                  <a:srgbClr val="008193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628205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8BDB48-87D5-43A9-9048-38A6672A63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65CC34B-091E-4C4E-88F3-3AF130C8DB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847E93AD-941F-2129-FD1A-B6C03E1593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5968103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29838-BF66-4152-AF8D-247B0261F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CC15CEC-D565-4B9B-98E4-279D49BAB1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0024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275B6E93-B35B-4D9E-A00E-B87B011852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1175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 b="1">
                <a:solidFill>
                  <a:schemeClr val="accent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400">
                <a:solidFill>
                  <a:srgbClr val="008193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2526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C1663C-DB9B-4924-8CEF-DB3FFA4BA8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18C7139-71DE-418A-8153-D72C1D75EC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076FCBBD-A98B-452B-1DD2-7C1AB92FEC4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849885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8BDB48-87D5-43A9-9048-38A6672A63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E9CA520-AC46-4BB1-BA65-855E16DD07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20024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2D6D4312-8878-4590-8827-90BD1203572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11175" y="276045"/>
            <a:ext cx="4717866" cy="626819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2000" b="1">
                <a:solidFill>
                  <a:schemeClr val="accent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accent3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accent1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400">
                <a:solidFill>
                  <a:srgbClr val="008193"/>
                </a:solidFill>
              </a:defRPr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961996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Layou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A29838-BF66-4152-AF8D-247B0261FA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ECACDCFC-A9AE-4095-B919-865BA14FA2D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2" y="1483743"/>
            <a:ext cx="9609826" cy="4870234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60C68CD5-3DD1-1885-D43A-895B5513D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3938" y="504023"/>
            <a:ext cx="9610725" cy="90250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4400"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Title to go here</a:t>
            </a:r>
          </a:p>
        </p:txBody>
      </p:sp>
    </p:spTree>
    <p:extLst>
      <p:ext uri="{BB962C8B-B14F-4D97-AF65-F5344CB8AC3E}">
        <p14:creationId xmlns:p14="http://schemas.microsoft.com/office/powerpoint/2010/main" val="1602412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51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23" r:id="rId2"/>
    <p:sldLayoutId id="2147483649" r:id="rId3"/>
    <p:sldLayoutId id="2147483703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rgbClr val="002F5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rgbClr val="00A2F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3527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724" r:id="rId2"/>
    <p:sldLayoutId id="2147483725" r:id="rId3"/>
    <p:sldLayoutId id="214748372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F5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rgbClr val="0064A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rgbClr val="4CBEF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7134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2F5D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kern="1200">
          <a:solidFill>
            <a:srgbClr val="0064A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800" kern="1200">
          <a:solidFill>
            <a:srgbClr val="4CBEFF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prc.govt.nz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prc.govt.nz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4A3550-7BC0-ADD2-A99F-D953B2A42D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1362" y="2579688"/>
            <a:ext cx="10838019" cy="849312"/>
          </a:xfrm>
        </p:spPr>
        <p:txBody>
          <a:bodyPr/>
          <a:lstStyle/>
          <a:p>
            <a:r>
              <a:rPr lang="en-NZ" sz="3600" dirty="0"/>
              <a:t>Presentation to </a:t>
            </a:r>
            <a:r>
              <a:rPr lang="en-NZ" sz="3200" dirty="0"/>
              <a:t>Rotorua Lakes Council 1 November 2023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127C1-0EA5-A561-039D-E1F23D1010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41363" y="492281"/>
            <a:ext cx="7573962" cy="1587260"/>
          </a:xfrm>
        </p:spPr>
        <p:txBody>
          <a:bodyPr/>
          <a:lstStyle/>
          <a:p>
            <a:r>
              <a:rPr lang="en-NZ" sz="4000" dirty="0"/>
              <a:t>Ngā Wai Ariki o Rotorua </a:t>
            </a:r>
            <a:br>
              <a:rPr lang="en-NZ" sz="4000" dirty="0"/>
            </a:br>
            <a:r>
              <a:rPr lang="en-NZ" sz="4000" dirty="0"/>
              <a:t>DRAFT Geothermal System Management Plan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53731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3938" y="1754677"/>
            <a:ext cx="9610725" cy="4870234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What is the Rotorua Geothermal System?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What is a System Management Plan (SMP)?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How was the Draft SMP developed?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What are the key drivers to manage the system?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What key changes are we proposing?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What are the implications?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What is the process from here?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NZ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NZ" b="0" dirty="0"/>
              <a:t>For more detail </a:t>
            </a:r>
            <a:r>
              <a:rPr lang="en-NZ" dirty="0"/>
              <a:t>visit </a:t>
            </a:r>
            <a:r>
              <a:rPr lang="en-NZ" b="0" dirty="0">
                <a:hlinkClick r:id="rId3"/>
              </a:rPr>
              <a:t>www.boprc.govt.nz</a:t>
            </a:r>
            <a:r>
              <a:rPr lang="en-NZ" b="0" dirty="0"/>
              <a:t> or come to our </a:t>
            </a:r>
            <a:r>
              <a:rPr lang="en-NZ" b="1" dirty="0"/>
              <a:t>technical presentation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NZ" sz="2400" b="0" dirty="0"/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dirty="0"/>
              <a:t>What we will cover</a:t>
            </a:r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17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4141" y="1483743"/>
            <a:ext cx="5843692" cy="4870234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>
                <a:latin typeface="+mj-lt"/>
              </a:rPr>
              <a:t>In Taupō Volcanic Zone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>
                <a:latin typeface="+mj-lt"/>
              </a:rPr>
              <a:t>One of last remaining geyser fields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>
                <a:latin typeface="+mj-lt"/>
              </a:rPr>
              <a:t>Over 1,800 features or </a:t>
            </a:r>
            <a:r>
              <a:rPr lang="en-NZ" sz="2400" b="0" dirty="0" err="1">
                <a:latin typeface="+mj-lt"/>
              </a:rPr>
              <a:t>ngāwhā</a:t>
            </a:r>
            <a:endParaRPr lang="en-NZ" sz="2400" b="0" dirty="0">
              <a:latin typeface="+mj-lt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>
                <a:latin typeface="+mj-lt"/>
              </a:rPr>
              <a:t>Pa</a:t>
            </a:r>
            <a:r>
              <a:rPr lang="en-NZ" sz="2400" b="0" dirty="0">
                <a:solidFill>
                  <a:schemeClr val="accent2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rt of everyday life for </a:t>
            </a:r>
            <a:r>
              <a:rPr lang="en-NZ" sz="2400" b="0" dirty="0" err="1">
                <a:solidFill>
                  <a:schemeClr val="accent2">
                    <a:lumMod val="75000"/>
                  </a:schemeClr>
                </a:solidFill>
                <a:latin typeface="+mj-lt"/>
                <a:ea typeface="+mn-ea"/>
                <a:cs typeface="+mn-cs"/>
              </a:rPr>
              <a:t>haukāinga</a:t>
            </a:r>
            <a:endParaRPr lang="en-NZ" sz="2400" b="0" dirty="0">
              <a:solidFill>
                <a:schemeClr val="accent2">
                  <a:lumMod val="75000"/>
                </a:schemeClr>
              </a:solidFill>
              <a:latin typeface="+mj-lt"/>
              <a:ea typeface="+mn-ea"/>
              <a:cs typeface="+mn-cs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>
                <a:latin typeface="+mj-lt"/>
              </a:rPr>
              <a:t>130 consented takes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>
                <a:latin typeface="+mj-lt"/>
              </a:rPr>
              <a:t>Space and water heating, and bathing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>
                <a:latin typeface="+mj-lt"/>
              </a:rPr>
              <a:t>90% reinjection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NZ" sz="2400" i="1" dirty="0">
              <a:latin typeface="+mj-lt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NZ" sz="2400" i="1" dirty="0">
                <a:latin typeface="+mj-lt"/>
              </a:rPr>
              <a:t>Managed to protect surface features</a:t>
            </a:r>
            <a:endParaRPr lang="en-NZ" sz="2400" b="0" i="1" dirty="0">
              <a:latin typeface="+mj-lt"/>
            </a:endParaRPr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sz="4400" dirty="0"/>
              <a:t>Ngā Wai Ariki o Rotorua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3527EA6-5A5B-93EF-4D61-5237BA9528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3213" t="-299" r="900" b="1192"/>
          <a:stretch/>
        </p:blipFill>
        <p:spPr>
          <a:xfrm>
            <a:off x="8343198" y="1226121"/>
            <a:ext cx="3561465" cy="538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152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15924" y="305178"/>
            <a:ext cx="9610725" cy="902502"/>
          </a:xfrm>
        </p:spPr>
        <p:txBody>
          <a:bodyPr/>
          <a:lstStyle/>
          <a:p>
            <a:r>
              <a:rPr lang="en-NZ" dirty="0"/>
              <a:t>Health of the geothermal system</a:t>
            </a:r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A26667E-8A25-13C5-44E5-E5F7120C91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1272" y="1262743"/>
            <a:ext cx="9547493" cy="509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619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32038" y="2107196"/>
            <a:ext cx="9350781" cy="4870234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BOPRC’s geothermal functions under the RMA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A requirement of the Regional Policy Statement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Scope limited to BOPRC’s geothermal functions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Only covers the Rotorua Geothermal System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Sets direction for system wide management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Does not direct the District Plan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Is not a regional plan, but signals intent for upcoming regional plan change  </a:t>
            </a:r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sz="4400" dirty="0"/>
              <a:t>What is the System Management Plan?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51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3938" y="1368002"/>
            <a:ext cx="9350781" cy="4870234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Multiple </a:t>
            </a:r>
            <a:r>
              <a:rPr lang="en-NZ" sz="2800" dirty="0"/>
              <a:t>h</a:t>
            </a:r>
            <a:r>
              <a:rPr lang="en-NZ" sz="2800" b="0" dirty="0"/>
              <a:t>ui-a-iwi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dirty="0"/>
              <a:t>Targeted hui with iwi entities</a:t>
            </a:r>
            <a:endParaRPr lang="en-NZ" sz="2800" b="0" dirty="0"/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Ahi Kā Roa Rōpū - hau kainga working group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Issues and options hui and workshops – </a:t>
            </a:r>
            <a:r>
              <a:rPr lang="en-NZ" sz="2800" b="0" i="1" dirty="0"/>
              <a:t>(RLC participation)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Council workshops/Kōmiti Māori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Rotorua Geothermal Liaison Group </a:t>
            </a:r>
            <a:r>
              <a:rPr lang="en-NZ" sz="2800" b="0" i="1" dirty="0"/>
              <a:t>(RLC participation)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800" b="0" dirty="0"/>
              <a:t>Targeted input from industry</a:t>
            </a:r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3938" y="329698"/>
            <a:ext cx="9610725" cy="902502"/>
          </a:xfrm>
        </p:spPr>
        <p:txBody>
          <a:bodyPr/>
          <a:lstStyle/>
          <a:p>
            <a:r>
              <a:rPr lang="en-NZ" dirty="0"/>
              <a:t>Development of the SMP</a:t>
            </a:r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45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23909" y="1303771"/>
            <a:ext cx="9350781" cy="5087975"/>
          </a:xfrm>
        </p:spPr>
        <p:txBody>
          <a:bodyPr/>
          <a:lstStyle/>
          <a:p>
            <a:pPr marL="342900" indent="-34290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Long term monitoring of surface features and </a:t>
            </a:r>
            <a:r>
              <a:rPr lang="en-NZ" sz="2400" dirty="0"/>
              <a:t>g</a:t>
            </a:r>
            <a:r>
              <a:rPr lang="en-NZ" sz="2400" b="0" dirty="0"/>
              <a:t>eothermal aquifer</a:t>
            </a:r>
          </a:p>
          <a:p>
            <a:pPr marL="342900" indent="-34290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sz="2400" dirty="0"/>
              <a:t>Heat flow surveys, thermal infra-red, chemistry</a:t>
            </a:r>
          </a:p>
          <a:p>
            <a:pPr marL="342900" indent="-34290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Geothermal reservoir modelling to predict future changes</a:t>
            </a:r>
          </a:p>
          <a:p>
            <a:pPr marL="342900" indent="-34290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Ahi Kā Roa Rōpū perspectives: He Kohikohinga </a:t>
            </a:r>
          </a:p>
          <a:p>
            <a:pPr marL="342900" indent="-342900">
              <a:spcBef>
                <a:spcPts val="8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NZ" sz="2400" dirty="0"/>
              <a:t>Best practice g</a:t>
            </a:r>
            <a:r>
              <a:rPr lang="en-NZ" sz="2400" b="0" dirty="0"/>
              <a:t>uidelines on geothermal discharges, geothermal production systems, efficiency</a:t>
            </a:r>
            <a:r>
              <a:rPr lang="en-NZ" sz="2400" dirty="0"/>
              <a:t>, </a:t>
            </a:r>
            <a:r>
              <a:rPr lang="en-NZ" sz="2400" b="0" dirty="0"/>
              <a:t>well maintenance </a:t>
            </a:r>
            <a:r>
              <a:rPr lang="en-NZ" sz="2400" i="1" dirty="0"/>
              <a:t>(Rotorua Lakes Council input)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NZ" sz="1400" b="0" dirty="0"/>
          </a:p>
          <a:p>
            <a:pPr>
              <a:lnSpc>
                <a:spcPct val="110000"/>
              </a:lnSpc>
              <a:spcAft>
                <a:spcPts val="1200"/>
              </a:spcAft>
            </a:pPr>
            <a:r>
              <a:rPr lang="en-NZ" sz="2400" b="0" dirty="0">
                <a:hlinkClick r:id="rId3"/>
              </a:rPr>
              <a:t>For more visit www.boprc.govt.nz</a:t>
            </a:r>
            <a:r>
              <a:rPr lang="en-NZ" sz="2400" b="0" dirty="0"/>
              <a:t> (technical reports, guidelines and videos</a:t>
            </a:r>
            <a:r>
              <a:rPr lang="en-NZ" sz="2400" dirty="0"/>
              <a:t>)</a:t>
            </a:r>
            <a:endParaRPr lang="en-NZ" sz="2400" b="0" dirty="0"/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3936" y="358594"/>
            <a:ext cx="9610725" cy="902502"/>
          </a:xfrm>
        </p:spPr>
        <p:txBody>
          <a:bodyPr/>
          <a:lstStyle/>
          <a:p>
            <a:r>
              <a:rPr lang="en-NZ" dirty="0"/>
              <a:t>Building our evidence base</a:t>
            </a:r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037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93938" y="1502008"/>
            <a:ext cx="9493674" cy="4870234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The system has recovered, is still changing and may recover more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Healthy surface features need a </a:t>
            </a:r>
            <a:r>
              <a:rPr lang="en-US" sz="2400" b="1" dirty="0"/>
              <a:t>hot </a:t>
            </a:r>
            <a:r>
              <a:rPr lang="en-US" sz="2400" b="0" dirty="0"/>
              <a:t>and </a:t>
            </a:r>
            <a:r>
              <a:rPr lang="en-US" sz="2400" b="1" dirty="0"/>
              <a:t>full</a:t>
            </a:r>
            <a:r>
              <a:rPr lang="en-US" sz="2400" b="0" dirty="0"/>
              <a:t> aquifer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Increasing geothermal water takes and heat only takes could affect system health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We won’t get much warning if we get it wrong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Some features and areas are more sensitive than others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Our ‘sustainable operating space’ is small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Access is weighted towards commercial use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0" dirty="0"/>
              <a:t>Our Treaty partnership must underpin management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15924" y="337358"/>
            <a:ext cx="9610725" cy="902502"/>
          </a:xfrm>
        </p:spPr>
        <p:txBody>
          <a:bodyPr/>
          <a:lstStyle/>
          <a:p>
            <a:r>
              <a:rPr lang="en-NZ" dirty="0"/>
              <a:t>Key findings </a:t>
            </a:r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95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sp>
        <p:nvSpPr>
          <p:cNvPr id="9" name="Title 2">
            <a:extLst>
              <a:ext uri="{FF2B5EF4-FFF2-40B4-BE49-F238E27FC236}">
                <a16:creationId xmlns:a16="http://schemas.microsoft.com/office/drawing/2014/main" id="{964ACE86-A66F-86FF-09E1-2045216E191E}"/>
              </a:ext>
            </a:extLst>
          </p:cNvPr>
          <p:cNvSpPr txBox="1">
            <a:spLocks/>
          </p:cNvSpPr>
          <p:nvPr/>
        </p:nvSpPr>
        <p:spPr>
          <a:xfrm>
            <a:off x="2231120" y="385368"/>
            <a:ext cx="10117797" cy="87312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02F5D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NZ" sz="3600" dirty="0"/>
              <a:t>Vision, principles and management approach</a:t>
            </a:r>
          </a:p>
        </p:txBody>
      </p:sp>
      <p:pic>
        <p:nvPicPr>
          <p:cNvPr id="12" name="Content Placeholder 4" descr="A diagram of a company&#10;&#10;Description automatically generated with medium confidence">
            <a:extLst>
              <a:ext uri="{FF2B5EF4-FFF2-40B4-BE49-F238E27FC236}">
                <a16:creationId xmlns:a16="http://schemas.microsoft.com/office/drawing/2014/main" id="{413020E0-4D3C-6448-6627-B09BC1F496F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8" b="2508"/>
          <a:stretch/>
        </p:blipFill>
        <p:spPr>
          <a:xfrm>
            <a:off x="3682842" y="1016881"/>
            <a:ext cx="5815173" cy="572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19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sz="4400" dirty="0"/>
              <a:t>Key changes proposed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A1AE393-7AAB-F4C5-3AAE-D815EE16B6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8470597"/>
              </p:ext>
            </p:extLst>
          </p:nvPr>
        </p:nvGraphicFramePr>
        <p:xfrm>
          <a:off x="2293938" y="1624414"/>
          <a:ext cx="9645316" cy="4070216"/>
        </p:xfrm>
        <a:graphic>
          <a:graphicData uri="http://schemas.openxmlformats.org/drawingml/2006/table">
            <a:tbl>
              <a:tblPr firstRow="1" firstCol="1">
                <a:tableStyleId>{21E4AEA4-8DFA-4A89-87EB-49C32662AFE0}</a:tableStyleId>
              </a:tblPr>
              <a:tblGrid>
                <a:gridCol w="3266651">
                  <a:extLst>
                    <a:ext uri="{9D8B030D-6E8A-4147-A177-3AD203B41FA5}">
                      <a16:colId xmlns:a16="http://schemas.microsoft.com/office/drawing/2014/main" val="904128497"/>
                    </a:ext>
                  </a:extLst>
                </a:gridCol>
                <a:gridCol w="6378665">
                  <a:extLst>
                    <a:ext uri="{9D8B030D-6E8A-4147-A177-3AD203B41FA5}">
                      <a16:colId xmlns:a16="http://schemas.microsoft.com/office/drawing/2014/main" val="863334044"/>
                    </a:ext>
                  </a:extLst>
                </a:gridCol>
              </a:tblGrid>
              <a:tr h="74722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GB" sz="2400" dirty="0">
                          <a:effectLst/>
                        </a:rPr>
                        <a:t>Approach</a:t>
                      </a:r>
                      <a:endParaRPr lang="en-NZ" sz="2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algn="just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en-NZ" sz="2400" dirty="0">
                          <a:effectLst/>
                        </a:rPr>
                        <a:t>Example of new approach</a:t>
                      </a:r>
                      <a:endParaRPr lang="en-NZ" sz="2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7016018"/>
                  </a:ext>
                </a:extLst>
              </a:tr>
              <a:tr h="567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NZ" sz="1800" kern="1200" dirty="0">
                          <a:solidFill>
                            <a:schemeClr val="bg1"/>
                          </a:solidFill>
                          <a:effectLst/>
                        </a:rPr>
                        <a:t>Knowledge based decisions</a:t>
                      </a:r>
                      <a:endParaRPr lang="en-NZ" sz="18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Z" sz="1800" kern="1200" dirty="0">
                          <a:solidFill>
                            <a:schemeClr val="dk1"/>
                          </a:solidFill>
                          <a:effectLst/>
                        </a:rPr>
                        <a:t>Providing for Mātauranga Māori</a:t>
                      </a:r>
                      <a:endParaRPr lang="en-NZ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5056282"/>
                  </a:ext>
                </a:extLst>
              </a:tr>
              <a:tr h="567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NZ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Protecting aquifer health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Z" sz="1800" kern="1200" dirty="0">
                          <a:solidFill>
                            <a:schemeClr val="dk1"/>
                          </a:solidFill>
                          <a:effectLst/>
                        </a:rPr>
                        <a:t>Keeping use at, or close to current levels (water and heat) </a:t>
                      </a:r>
                      <a:endParaRPr lang="en-NZ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5201109"/>
                  </a:ext>
                </a:extLst>
              </a:tr>
              <a:tr h="567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NZ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Sensitive management areas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Z" sz="1800" kern="1200" dirty="0">
                          <a:solidFill>
                            <a:schemeClr val="dk1"/>
                          </a:solidFill>
                          <a:effectLst/>
                        </a:rPr>
                        <a:t>Sensitive management areas, ‘deep system’</a:t>
                      </a:r>
                      <a:endParaRPr lang="en-NZ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8887884"/>
                  </a:ext>
                </a:extLst>
              </a:tr>
              <a:tr h="567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NZ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Values based allocation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Z" sz="1800" kern="1200" dirty="0">
                          <a:solidFill>
                            <a:schemeClr val="dk1"/>
                          </a:solidFill>
                          <a:effectLst/>
                        </a:rPr>
                        <a:t>Future prioritisation of use (customary, communal, wellness)</a:t>
                      </a:r>
                      <a:endParaRPr lang="en-NZ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1603191"/>
                  </a:ext>
                </a:extLst>
              </a:tr>
              <a:tr h="5673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NZ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Greater efficiency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Z" sz="1800" kern="1200" dirty="0">
                          <a:solidFill>
                            <a:schemeClr val="dk1"/>
                          </a:solidFill>
                          <a:effectLst/>
                        </a:rPr>
                        <a:t>More reinjection, down hole heat exchangers, metering</a:t>
                      </a:r>
                      <a:endParaRPr lang="en-NZ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2221557"/>
                  </a:ext>
                </a:extLst>
              </a:tr>
              <a:tr h="48623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r>
                        <a:rPr lang="en-NZ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Treaty Partnership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NZ" sz="1800" kern="1200" dirty="0">
                          <a:solidFill>
                            <a:schemeClr val="dk1"/>
                          </a:solidFill>
                          <a:effectLst/>
                        </a:rPr>
                        <a:t>Tangata whenua oversight of implementation of SMP</a:t>
                      </a:r>
                      <a:endParaRPr lang="en-NZ" sz="18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76708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4397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33596" y="1189242"/>
            <a:ext cx="9350781" cy="16213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b="0" dirty="0"/>
              <a:t>Considered in consent applications </a:t>
            </a:r>
            <a:r>
              <a:rPr lang="en-NZ" sz="2400" dirty="0"/>
              <a:t>when approved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b="0" dirty="0"/>
              <a:t>Will </a:t>
            </a:r>
            <a:r>
              <a:rPr lang="en-NZ" sz="2400" dirty="0"/>
              <a:t>not</a:t>
            </a:r>
            <a:r>
              <a:rPr lang="en-NZ" sz="2400" b="0" dirty="0"/>
              <a:t> override the Operative Regional Plan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b="0" dirty="0"/>
              <a:t>Formal regional plan change still needed</a:t>
            </a:r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33596" y="286740"/>
            <a:ext cx="9610725" cy="902502"/>
          </a:xfrm>
        </p:spPr>
        <p:txBody>
          <a:bodyPr/>
          <a:lstStyle/>
          <a:p>
            <a:r>
              <a:rPr lang="en-NZ" sz="4400" dirty="0"/>
              <a:t>How will the SMP be used?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A67715F-0EC7-C1AF-9A48-122A3E0570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1840" y="2930235"/>
            <a:ext cx="6525673" cy="365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7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23909" y="1406525"/>
            <a:ext cx="9350781" cy="4870234"/>
          </a:xfrm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Sustainable customary practice is unaffected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Existing consented takes continue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More scrutiny around efficiency and monitoring on consent renewal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More scrutiny in Sensitive Management Areas on consent renewal (e.g. </a:t>
            </a:r>
            <a:r>
              <a:rPr lang="en-NZ" sz="2400" dirty="0"/>
              <a:t>push to DHX where possible)</a:t>
            </a:r>
            <a:r>
              <a:rPr lang="en-NZ" sz="2400" b="0" dirty="0"/>
              <a:t> 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Careful assessment of effects of </a:t>
            </a:r>
            <a:r>
              <a:rPr lang="en-NZ" sz="2400" dirty="0"/>
              <a:t>new</a:t>
            </a:r>
            <a:r>
              <a:rPr lang="en-NZ" sz="2400" b="0" dirty="0"/>
              <a:t> </a:t>
            </a:r>
            <a:r>
              <a:rPr lang="en-NZ" sz="2400" dirty="0"/>
              <a:t>or increased </a:t>
            </a:r>
            <a:r>
              <a:rPr lang="en-NZ" sz="2400" b="0" dirty="0"/>
              <a:t>takes - new large takes very unlikely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lang="en-NZ" sz="2800" i="1" dirty="0"/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NZ" sz="2400" b="1" dirty="0"/>
              <a:t>Realistic expectations and consistent messaging</a:t>
            </a:r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3936" y="253652"/>
            <a:ext cx="9610725" cy="902502"/>
          </a:xfrm>
        </p:spPr>
        <p:txBody>
          <a:bodyPr/>
          <a:lstStyle/>
          <a:p>
            <a:r>
              <a:rPr lang="en-NZ" sz="4400" dirty="0"/>
              <a:t>What does the SMP mean now?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984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23909" y="1649996"/>
            <a:ext cx="9350781" cy="4870234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Technical presentation </a:t>
            </a:r>
            <a:r>
              <a:rPr lang="en-NZ" sz="2400" dirty="0"/>
              <a:t>20 November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1" dirty="0"/>
              <a:t>Feedback closes on 8 December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Opportunity for oral feedback in </a:t>
            </a:r>
            <a:r>
              <a:rPr lang="en-NZ" sz="2400" dirty="0"/>
              <a:t>February 2024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Consideration by joint panel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Revised SMP adopted – </a:t>
            </a:r>
            <a:r>
              <a:rPr lang="en-NZ" sz="2400" dirty="0"/>
              <a:t>March 2024 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Early consultation on Draft Regional Plan Change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Draft Regional Plan Change - </a:t>
            </a:r>
            <a:r>
              <a:rPr lang="en-NZ" sz="2400" dirty="0"/>
              <a:t>March/April 2024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Proposed Regional Plan Change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400" b="0" dirty="0"/>
              <a:t>Submissions on Proposed Regional Plan Change </a:t>
            </a:r>
            <a:endParaRPr lang="en-NZ" sz="2400" b="0" i="1" dirty="0"/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sz="4400" dirty="0"/>
              <a:t>Next steps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96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286297-118D-7ECF-0092-7F80176464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23909" y="1644805"/>
            <a:ext cx="9350781" cy="35683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dirty="0"/>
              <a:t>How do we ensure consistent messaging to the community about geothermal use?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b="0" dirty="0"/>
              <a:t>How do we strengthen our existing working relationships?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b="0" dirty="0"/>
              <a:t>What are your thoughts on prioritisation of use?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b="0" dirty="0"/>
              <a:t>Could sensitive management areas will be useful for spatial planning and district planning processes?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800" dirty="0"/>
              <a:t>See other questions in the Draft SMP</a:t>
            </a:r>
            <a:endParaRPr lang="en-NZ" sz="2800" b="0" dirty="0"/>
          </a:p>
          <a:p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dirty="0"/>
              <a:t>Some things to think about</a:t>
            </a:r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41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15924" y="243892"/>
            <a:ext cx="9610725" cy="902502"/>
          </a:xfrm>
        </p:spPr>
        <p:txBody>
          <a:bodyPr/>
          <a:lstStyle/>
          <a:p>
            <a:r>
              <a:rPr lang="en-NZ" sz="4400" dirty="0"/>
              <a:t>Sensitive Management Areas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4FD504-AFBE-100D-B663-184FF81E34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935"/>
          <a:stretch/>
        </p:blipFill>
        <p:spPr>
          <a:xfrm>
            <a:off x="4588120" y="1064172"/>
            <a:ext cx="4526625" cy="579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76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sz="4400" dirty="0"/>
              <a:t>Allocation – safe operating space 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D6E50CC-78A6-8F1B-9BD6-BAE949FB34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2823" y="1406525"/>
            <a:ext cx="8681663" cy="523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047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3B3-53FD-36C3-F9CD-4064901D7D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NZ" sz="4400" dirty="0"/>
              <a:t>Ngā Wai Ariki o Rotorua</a:t>
            </a:r>
            <a:endParaRPr lang="en-NZ" dirty="0"/>
          </a:p>
        </p:txBody>
      </p:sp>
      <p:pic>
        <p:nvPicPr>
          <p:cNvPr id="5" name="Picture 4" descr="A group of people walking on a path&#10;&#10;Description automatically generated">
            <a:extLst>
              <a:ext uri="{FF2B5EF4-FFF2-40B4-BE49-F238E27FC236}">
                <a16:creationId xmlns:a16="http://schemas.microsoft.com/office/drawing/2014/main" id="{DA276C96-3027-2B9F-7A7D-467FB31A05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1" r="18548"/>
          <a:stretch/>
        </p:blipFill>
        <p:spPr>
          <a:xfrm>
            <a:off x="0" y="0"/>
            <a:ext cx="2088573" cy="6858000"/>
          </a:xfrm>
          <a:prstGeom prst="rect">
            <a:avLst/>
          </a:prstGeom>
        </p:spPr>
      </p:pic>
      <p:pic>
        <p:nvPicPr>
          <p:cNvPr id="6" name="Picture 5" descr="A white cloud in the sky&#10;&#10;Description automatically generated">
            <a:extLst>
              <a:ext uri="{FF2B5EF4-FFF2-40B4-BE49-F238E27FC236}">
                <a16:creationId xmlns:a16="http://schemas.microsoft.com/office/drawing/2014/main" id="{3A347F4C-9BDB-8E86-33B7-5DE42CAC50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47" t="23605" r="26108" b="64394"/>
          <a:stretch/>
        </p:blipFill>
        <p:spPr>
          <a:xfrm>
            <a:off x="0" y="2107196"/>
            <a:ext cx="566304" cy="8230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D74A6F-5767-B86D-74D1-12E952232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351" y="358594"/>
            <a:ext cx="1633870" cy="463336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FB464E3C-9F9D-80E2-ECC8-A8C79169A7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9157" y="1239767"/>
            <a:ext cx="9725506" cy="53440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BF9749A-06AC-58AD-75E5-FB38BD5D6B93}"/>
              </a:ext>
            </a:extLst>
          </p:cNvPr>
          <p:cNvSpPr txBox="1"/>
          <p:nvPr/>
        </p:nvSpPr>
        <p:spPr>
          <a:xfrm>
            <a:off x="2412998" y="6245275"/>
            <a:ext cx="663786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NZ" sz="1600" dirty="0"/>
              <a:t>Conceptual representation of the Rotorua Geothermal System</a:t>
            </a:r>
          </a:p>
        </p:txBody>
      </p:sp>
    </p:spTree>
    <p:extLst>
      <p:ext uri="{BB962C8B-B14F-4D97-AF65-F5344CB8AC3E}">
        <p14:creationId xmlns:p14="http://schemas.microsoft.com/office/powerpoint/2010/main" val="600298141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Pages">
  <a:themeElements>
    <a:clrScheme name="BOPR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2FF"/>
      </a:accent1>
      <a:accent2>
        <a:srgbClr val="002F5D"/>
      </a:accent2>
      <a:accent3>
        <a:srgbClr val="0064A3"/>
      </a:accent3>
      <a:accent4>
        <a:srgbClr val="62BD19"/>
      </a:accent4>
      <a:accent5>
        <a:srgbClr val="FFC726"/>
      </a:accent5>
      <a:accent6>
        <a:srgbClr val="E76F00"/>
      </a:accent6>
      <a:hlink>
        <a:srgbClr val="008193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PRC Powerpoint template 2022.pptx" id="{FB67554B-9D0E-4EFB-99AE-7826D5F273AA}" vid="{CB2B33F9-5C0C-4851-910B-B2A6FFCE41E8}"/>
    </a:ext>
  </a:extLst>
</a:theme>
</file>

<file path=ppt/theme/theme2.xml><?xml version="1.0" encoding="utf-8"?>
<a:theme xmlns:a="http://schemas.openxmlformats.org/drawingml/2006/main" name="Divider Slides">
  <a:themeElements>
    <a:clrScheme name="BOPR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2FF"/>
      </a:accent1>
      <a:accent2>
        <a:srgbClr val="002F5D"/>
      </a:accent2>
      <a:accent3>
        <a:srgbClr val="0064A3"/>
      </a:accent3>
      <a:accent4>
        <a:srgbClr val="62BD19"/>
      </a:accent4>
      <a:accent5>
        <a:srgbClr val="FFC726"/>
      </a:accent5>
      <a:accent6>
        <a:srgbClr val="E76F00"/>
      </a:accent6>
      <a:hlink>
        <a:srgbClr val="008193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PRC Powerpoint template 2022.pptx" id="{FB67554B-9D0E-4EFB-99AE-7826D5F273AA}" vid="{B3B226AC-CED2-4410-9151-5EBC4DC6D53D}"/>
    </a:ext>
  </a:extLst>
</a:theme>
</file>

<file path=ppt/theme/theme3.xml><?xml version="1.0" encoding="utf-8"?>
<a:theme xmlns:a="http://schemas.openxmlformats.org/drawingml/2006/main" name="Layout slides">
  <a:themeElements>
    <a:clrScheme name="BOPR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2FF"/>
      </a:accent1>
      <a:accent2>
        <a:srgbClr val="002F5D"/>
      </a:accent2>
      <a:accent3>
        <a:srgbClr val="0064A3"/>
      </a:accent3>
      <a:accent4>
        <a:srgbClr val="62BD19"/>
      </a:accent4>
      <a:accent5>
        <a:srgbClr val="FFC726"/>
      </a:accent5>
      <a:accent6>
        <a:srgbClr val="E76F00"/>
      </a:accent6>
      <a:hlink>
        <a:srgbClr val="008193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PRC Powerpoint template 2022.pptx" id="{FB67554B-9D0E-4EFB-99AE-7826D5F273AA}" vid="{93BD7F3B-0B38-45BD-B075-835A48EBB7D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metadata xmlns="http://www.objective.com/ecm/document/metadata/BFB6F7442CDB4D47AAEFFE50118F3370" version="1.0.0">
  <systemFields>
    <field name="Objective-Id">
      <value order="0">A4507969</value>
    </field>
    <field name="Objective-Title">
      <value order="0">Presentation on SMP to RLC 1 November 2023</value>
    </field>
    <field name="Objective-Description">
      <value order="0"/>
    </field>
    <field name="Objective-CreationStamp">
      <value order="0">2023-10-14T01:44:01Z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2023-10-30T19:58:56Z</value>
    </field>
    <field name="Objective-Owner">
      <value order="0">Penny Doorman</value>
    </field>
    <field name="Objective-Path">
      <value order="0">EasyInfo Global Folder:'Virtual Filing Cabinet':Strategic Leadership:Resource Management Act Policy and Plans:Regional Natural Resources Plan:Plan Change 11 Geothermal Provisions:Rotorua System Management Plan - part of RWLP PC 11:Community Engagement and Key Stakeholder Groups:Engagement with Rotorua Lakes Council</value>
    </field>
    <field name="Objective-Parent">
      <value order="0">Engagement with Rotorua Lakes Council</value>
    </field>
    <field name="Objective-State">
      <value order="0">Being Edited</value>
    </field>
    <field name="Objective-VersionId">
      <value order="0">vA6912396</value>
    </field>
    <field name="Objective-Version">
      <value order="0">0.9</value>
    </field>
    <field name="Objective-VersionNumber">
      <value order="0">9</value>
    </field>
    <field name="Objective-VersionComment">
      <value order="0"/>
    </field>
    <field name="Objective-FileNumber">
      <value order="0">7.00138</value>
    </field>
    <field name="Objective-Classification">
      <value order="0">Corporate Access</value>
    </field>
    <field name="Objective-Caveats">
      <value order="0"/>
    </field>
  </systemFields>
  <catalogues>
    <catalogue name="Publication Type Catalogue" type="type" ori="id:cA14">
      <field name="Objective-Publication Type">
        <value order="0">Presentation</value>
      </field>
      <field name="Objective-On Behalf Of">
        <value order="0"/>
      </field>
      <field name="Objective-Accela Key">
        <value order="0"/>
      </field>
    </catalogue>
  </catalogues>
</metadata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23767DEF1A5844B07019D520782C59" ma:contentTypeVersion="12" ma:contentTypeDescription="Create a new document." ma:contentTypeScope="" ma:versionID="dfbed389b78a9f812d020bbdcd9b88fe">
  <xsd:schema xmlns:xsd="http://www.w3.org/2001/XMLSchema" xmlns:xs="http://www.w3.org/2001/XMLSchema" xmlns:p="http://schemas.microsoft.com/office/2006/metadata/properties" xmlns:ns2="c5409e0a-facf-4a88-a2ac-90ea4475ecbb" xmlns:ns3="c0143019-fc56-4f8b-bedd-491ec8e0f610" targetNamespace="http://schemas.microsoft.com/office/2006/metadata/properties" ma:root="true" ma:fieldsID="89e4504f641361862c1b133681ec603c" ns2:_="" ns3:_="">
    <xsd:import namespace="c5409e0a-facf-4a88-a2ac-90ea4475ecbb"/>
    <xsd:import namespace="c0143019-fc56-4f8b-bedd-491ec8e0f6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409e0a-facf-4a88-a2ac-90ea4475ec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143019-fc56-4f8b-bedd-491ec8e0f61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BFB6F7442CDB4D47AAEFFE50118F3370"/>
  </ds:schemaRefs>
</ds:datastoreItem>
</file>

<file path=customXml/itemProps2.xml><?xml version="1.0" encoding="utf-8"?>
<ds:datastoreItem xmlns:ds="http://schemas.openxmlformats.org/officeDocument/2006/customXml" ds:itemID="{8805B34A-976A-4E21-A691-23BC027AFA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409e0a-facf-4a88-a2ac-90ea4475ecbb"/>
    <ds:schemaRef ds:uri="c0143019-fc56-4f8b-bedd-491ec8e0f6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515455-35A3-4373-886A-0D88B59E1727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073D68BF-CA5F-43CB-AA09-A085BE0DAD0C}">
  <ds:schemaRefs>
    <ds:schemaRef ds:uri="http://purl.org/dc/elements/1.1/"/>
    <ds:schemaRef ds:uri="c0143019-fc56-4f8b-bedd-491ec8e0f610"/>
    <ds:schemaRef ds:uri="http://purl.org/dc/dcmitype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c5409e0a-facf-4a88-a2ac-90ea4475ecbb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BOPRC PowerPoint Template 2023</Template>
  <TotalTime>1526</TotalTime>
  <Words>714</Words>
  <Application>Microsoft Office PowerPoint</Application>
  <PresentationFormat>Widescreen</PresentationFormat>
  <Paragraphs>116</Paragraphs>
  <Slides>17</Slides>
  <Notes>12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Symbol</vt:lpstr>
      <vt:lpstr>Segoe UI</vt:lpstr>
      <vt:lpstr>Arial</vt:lpstr>
      <vt:lpstr>Calibri</vt:lpstr>
      <vt:lpstr>Cover Pages</vt:lpstr>
      <vt:lpstr>Divider Slides</vt:lpstr>
      <vt:lpstr>Layout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Barraclough</dc:creator>
  <cp:lastModifiedBy>Penny Doorman</cp:lastModifiedBy>
  <cp:revision>13</cp:revision>
  <dcterms:created xsi:type="dcterms:W3CDTF">2023-10-18T21:43:51Z</dcterms:created>
  <dcterms:modified xsi:type="dcterms:W3CDTF">2023-10-30T20:18:51Z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0x0101006B23767DEF1A5844B07019D520782C59</vt:lpwstr>
  </property>
  <property fmtid="{D5CDD505-2E9C-101B-9397-08002B2CF9AE}" pid="3" name="Objective-Id">
    <vt:lpwstr>A4507969</vt:lpwstr>
  </property>
  <property fmtid="{D5CDD505-2E9C-101B-9397-08002B2CF9AE}" pid="4" name="Objective-Title">
    <vt:lpwstr>Presentation on SMP to RLC 1 November 2023</vt:lpwstr>
  </property>
  <property fmtid="{D5CDD505-2E9C-101B-9397-08002B2CF9AE}" pid="5" name="Objective-Description">
    <vt:lpwstr/>
  </property>
  <property fmtid="{D5CDD505-2E9C-101B-9397-08002B2CF9AE}" pid="6" name="Objective-CreationStamp">
    <vt:filetime>2023-10-14T01:44:01Z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2023-10-30T19:58:56Z</vt:filetime>
  </property>
  <property fmtid="{D5CDD505-2E9C-101B-9397-08002B2CF9AE}" pid="11" name="Objective-Owner">
    <vt:lpwstr>Penny Doorman</vt:lpwstr>
  </property>
  <property fmtid="{D5CDD505-2E9C-101B-9397-08002B2CF9AE}" pid="12" name="Objective-Path">
    <vt:lpwstr>EasyInfo Global Folder:'Virtual Filing Cabinet':Strategic Leadership:Resource Management Act Policy and Plans:Regional Natural Resources Plan:Plan Change 11 Geothermal Provisions:Rotorua System Management Plan - part of RWLP PC 11:Community Engagement and Key Stakeholder Groups:Engagement with Rotorua Lakes Council</vt:lpwstr>
  </property>
  <property fmtid="{D5CDD505-2E9C-101B-9397-08002B2CF9AE}" pid="13" name="Objective-Parent">
    <vt:lpwstr>Engagement with Rotorua Lakes Council</vt:lpwstr>
  </property>
  <property fmtid="{D5CDD505-2E9C-101B-9397-08002B2CF9AE}" pid="14" name="Objective-State">
    <vt:lpwstr>Being Edited</vt:lpwstr>
  </property>
  <property fmtid="{D5CDD505-2E9C-101B-9397-08002B2CF9AE}" pid="15" name="Objective-VersionId">
    <vt:lpwstr>vA6912396</vt:lpwstr>
  </property>
  <property fmtid="{D5CDD505-2E9C-101B-9397-08002B2CF9AE}" pid="16" name="Objective-Version">
    <vt:lpwstr>0.9</vt:lpwstr>
  </property>
  <property fmtid="{D5CDD505-2E9C-101B-9397-08002B2CF9AE}" pid="17" name="Objective-VersionNumber">
    <vt:r8>9</vt:r8>
  </property>
  <property fmtid="{D5CDD505-2E9C-101B-9397-08002B2CF9AE}" pid="18" name="Objective-VersionComment">
    <vt:lpwstr/>
  </property>
  <property fmtid="{D5CDD505-2E9C-101B-9397-08002B2CF9AE}" pid="19" name="Objective-FileNumber">
    <vt:lpwstr>7.00138</vt:lpwstr>
  </property>
  <property fmtid="{D5CDD505-2E9C-101B-9397-08002B2CF9AE}" pid="20" name="Objective-Classification">
    <vt:lpwstr>Corporate Access</vt:lpwstr>
  </property>
  <property fmtid="{D5CDD505-2E9C-101B-9397-08002B2CF9AE}" pid="21" name="Objective-Caveats">
    <vt:lpwstr/>
  </property>
  <property fmtid="{D5CDD505-2E9C-101B-9397-08002B2CF9AE}" pid="22" name="Objective-Publication Type">
    <vt:lpwstr>Presentation</vt:lpwstr>
  </property>
  <property fmtid="{D5CDD505-2E9C-101B-9397-08002B2CF9AE}" pid="23" name="Objective-On Behalf Of">
    <vt:lpwstr/>
  </property>
  <property fmtid="{D5CDD505-2E9C-101B-9397-08002B2CF9AE}" pid="24" name="Objective-Accela Key">
    <vt:lpwstr/>
  </property>
</Properties>
</file>